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0"/>
  </p:notesMasterIdLst>
  <p:sldIdLst>
    <p:sldId id="302" r:id="rId2"/>
    <p:sldId id="256" r:id="rId3"/>
    <p:sldId id="305" r:id="rId4"/>
    <p:sldId id="258" r:id="rId5"/>
    <p:sldId id="306" r:id="rId6"/>
    <p:sldId id="304" r:id="rId7"/>
    <p:sldId id="303"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p:cViewPr>
        <p:scale>
          <a:sx n="82" d="100"/>
          <a:sy n="82" d="100"/>
        </p:scale>
        <p:origin x="1296" y="1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699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hyperlink" Target="http://www.youtube.com/watch?v=PjGH47Tg8aQ" TargetMode="External"/><Relationship Id="rId4" Type="http://schemas.openxmlformats.org/officeDocument/2006/relationships/image" Target="../media/image3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
        <p:nvSpPr>
          <p:cNvPr id="5" name="TextBox 4">
            <a:extLst>
              <a:ext uri="{FF2B5EF4-FFF2-40B4-BE49-F238E27FC236}">
                <a16:creationId xmlns:a16="http://schemas.microsoft.com/office/drawing/2014/main" id="{A5DEFF0E-1277-5F83-E4EF-B2A2D59E6F70}"/>
              </a:ext>
            </a:extLst>
          </p:cNvPr>
          <p:cNvSpPr txBox="1"/>
          <p:nvPr/>
        </p:nvSpPr>
        <p:spPr>
          <a:xfrm>
            <a:off x="579643" y="3708168"/>
            <a:ext cx="2835196" cy="246221"/>
          </a:xfrm>
          <a:prstGeom prst="rect">
            <a:avLst/>
          </a:prstGeom>
          <a:noFill/>
        </p:spPr>
        <p:txBody>
          <a:bodyPr wrap="square">
            <a:spAutoFit/>
          </a:bodyPr>
          <a:lstStyle/>
          <a:p>
            <a:r>
              <a:rPr lang="ru-KZ" sz="1000" dirty="0"/>
              <a:t>This work was done based on these problems.</a:t>
            </a: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53995999-9468-B130-62DB-1D7D6E7C85C0}"/>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1" name="Рисунок 10">
            <a:extLst>
              <a:ext uri="{FF2B5EF4-FFF2-40B4-BE49-F238E27FC236}">
                <a16:creationId xmlns:a16="http://schemas.microsoft.com/office/drawing/2014/main" id="{B29826B2-F495-64E3-1580-CCA8BBED9381}"/>
              </a:ext>
            </a:extLst>
          </p:cNvPr>
          <p:cNvPicPr>
            <a:picLocks noChangeAspect="1"/>
          </p:cNvPicPr>
          <p:nvPr/>
        </p:nvPicPr>
        <p:blipFill>
          <a:blip r:embed="rId2"/>
          <a:stretch>
            <a:fillRect/>
          </a:stretch>
        </p:blipFill>
        <p:spPr>
          <a:xfrm>
            <a:off x="2281070" y="727555"/>
            <a:ext cx="14556740" cy="4548981"/>
          </a:xfrm>
          <a:prstGeom prst="rect">
            <a:avLst/>
          </a:prstGeom>
        </p:spPr>
      </p:pic>
      <p:sp>
        <p:nvSpPr>
          <p:cNvPr id="12" name="TextBox 11">
            <a:extLst>
              <a:ext uri="{FF2B5EF4-FFF2-40B4-BE49-F238E27FC236}">
                <a16:creationId xmlns:a16="http://schemas.microsoft.com/office/drawing/2014/main" id="{B845CE70-7CCA-DF88-F79C-85560FF693F2}"/>
              </a:ext>
            </a:extLst>
          </p:cNvPr>
          <p:cNvSpPr txBox="1"/>
          <p:nvPr/>
        </p:nvSpPr>
        <p:spPr>
          <a:xfrm>
            <a:off x="266700" y="1352068"/>
            <a:ext cx="6070600" cy="954107"/>
          </a:xfrm>
          <a:prstGeom prst="rect">
            <a:avLst/>
          </a:prstGeom>
          <a:noFill/>
          <a:ln w="25400" cap="rnd">
            <a:solidFill>
              <a:schemeClr val="tx1"/>
            </a:solidFill>
          </a:ln>
        </p:spPr>
        <p:txBody>
          <a:bodyPr wrap="square">
            <a:spAutoFit/>
          </a:bodyPr>
          <a:lstStyle/>
          <a:p>
            <a:r>
              <a:rPr lang="en" dirty="0">
                <a:effectLst/>
              </a:rPr>
              <a:t>We all know what kind of robot this is, a classic cute delivery guy. This robot has very autonomous capabilities in tasks such as delivery...</a:t>
            </a:r>
          </a:p>
          <a:p>
            <a:endParaRPr lang="en" dirty="0">
              <a:effectLst/>
            </a:endParaRPr>
          </a:p>
          <a:p>
            <a:r>
              <a:rPr lang="en" dirty="0">
                <a:effectLst/>
              </a:rPr>
              <a:t>But what if you give this job a device that amplifies the network signal?</a:t>
            </a:r>
            <a:endParaRPr lang="ru-KZ" dirty="0"/>
          </a:p>
        </p:txBody>
      </p:sp>
      <p:sp>
        <p:nvSpPr>
          <p:cNvPr id="13" name="TextBox 12">
            <a:extLst>
              <a:ext uri="{FF2B5EF4-FFF2-40B4-BE49-F238E27FC236}">
                <a16:creationId xmlns:a16="http://schemas.microsoft.com/office/drawing/2014/main" id="{1B45C60C-DF14-0FAB-82F7-A732B6E7B37E}"/>
              </a:ext>
            </a:extLst>
          </p:cNvPr>
          <p:cNvSpPr txBox="1"/>
          <p:nvPr/>
        </p:nvSpPr>
        <p:spPr>
          <a:xfrm>
            <a:off x="266700" y="377898"/>
            <a:ext cx="60706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4" name="TextBox 13">
            <a:extLst>
              <a:ext uri="{FF2B5EF4-FFF2-40B4-BE49-F238E27FC236}">
                <a16:creationId xmlns:a16="http://schemas.microsoft.com/office/drawing/2014/main" id="{3049E0A4-50DD-4B66-5E8F-05DDD6D06F81}"/>
              </a:ext>
            </a:extLst>
          </p:cNvPr>
          <p:cNvSpPr txBox="1"/>
          <p:nvPr/>
        </p:nvSpPr>
        <p:spPr>
          <a:xfrm>
            <a:off x="266700" y="2826931"/>
            <a:ext cx="3858733" cy="523220"/>
          </a:xfrm>
          <a:prstGeom prst="rect">
            <a:avLst/>
          </a:prstGeom>
          <a:noFill/>
          <a:ln w="25400" cap="rnd">
            <a:solidFill>
              <a:schemeClr val="tx1"/>
            </a:solidFill>
          </a:ln>
        </p:spPr>
        <p:txBody>
          <a:bodyPr wrap="square">
            <a:spAutoFit/>
          </a:bodyPr>
          <a:lstStyle/>
          <a:p>
            <a:r>
              <a:rPr lang="en" dirty="0">
                <a:effectLst/>
              </a:rPr>
              <a:t>This model contains motion sensors, direction and location.</a:t>
            </a:r>
            <a:endParaRPr lang="ru-KZ" dirty="0"/>
          </a:p>
        </p:txBody>
      </p:sp>
    </p:spTree>
    <p:extLst>
      <p:ext uri="{BB962C8B-B14F-4D97-AF65-F5344CB8AC3E}">
        <p14:creationId xmlns:p14="http://schemas.microsoft.com/office/powerpoint/2010/main" val="3899098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6" name="TextBox 15">
            <a:extLst>
              <a:ext uri="{FF2B5EF4-FFF2-40B4-BE49-F238E27FC236}">
                <a16:creationId xmlns:a16="http://schemas.microsoft.com/office/drawing/2014/main" id="{3BA44BFE-18EB-177B-5E5D-4486F357A0E1}"/>
              </a:ext>
            </a:extLst>
          </p:cNvPr>
          <p:cNvSpPr txBox="1"/>
          <p:nvPr/>
        </p:nvSpPr>
        <p:spPr>
          <a:xfrm>
            <a:off x="276447" y="2632713"/>
            <a:ext cx="3805223" cy="1815882"/>
          </a:xfrm>
          <a:prstGeom prst="rect">
            <a:avLst/>
          </a:prstGeom>
          <a:noFill/>
          <a:ln w="25400" cap="rnd">
            <a:solidFill>
              <a:schemeClr val="tx1"/>
            </a:solidFill>
          </a:ln>
        </p:spPr>
        <p:txBody>
          <a:bodyPr wrap="square">
            <a:spAutoFit/>
          </a:bodyPr>
          <a:lstStyle/>
          <a:p>
            <a:r>
              <a:rPr lang="en" dirty="0">
                <a:effectLst/>
              </a:rPr>
              <a:t>And for such an area, the best outcome is to provide a network and improve the quality of communication for SDU students, ensuring stable and fast Internet on campus with the help of autonomous robots with the ability to move from one point to another. And how is that? And how did we come to this? And how did we find out about this problem?</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7" name="TextBox 26">
            <a:extLst>
              <a:ext uri="{FF2B5EF4-FFF2-40B4-BE49-F238E27FC236}">
                <a16:creationId xmlns:a16="http://schemas.microsoft.com/office/drawing/2014/main" id="{B4CC3736-1ABB-CF03-982B-93F1EBF63489}"/>
              </a:ext>
            </a:extLst>
          </p:cNvPr>
          <p:cNvSpPr txBox="1"/>
          <p:nvPr/>
        </p:nvSpPr>
        <p:spPr>
          <a:xfrm>
            <a:off x="1536701" y="1023112"/>
            <a:ext cx="4572000" cy="1169551"/>
          </a:xfrm>
          <a:prstGeom prst="rect">
            <a:avLst/>
          </a:prstGeom>
          <a:noFill/>
          <a:ln w="25400" cap="rnd">
            <a:solidFill>
              <a:schemeClr val="tx1"/>
            </a:solidFill>
          </a:ln>
        </p:spPr>
        <p:txBody>
          <a:bodyPr wrap="square">
            <a:spAutoFit/>
          </a:bodyPr>
          <a:lstStyle/>
          <a:p>
            <a:r>
              <a:rPr lang="en" dirty="0">
                <a:effectLst/>
              </a:rPr>
              <a:t>If we take the size and location of the SDU, we can immediately assume possible problems with the Internet in its various sections, starting with remote blocks and ending with a huge flow of students in certain departments</a:t>
            </a:r>
            <a:r>
              <a:rPr lang="ru-RU" dirty="0">
                <a:effectLst/>
              </a:rPr>
              <a:t>.</a:t>
            </a:r>
            <a:endParaRPr lang="ru-KZ" dirty="0"/>
          </a:p>
        </p:txBody>
      </p:sp>
      <p:pic>
        <p:nvPicPr>
          <p:cNvPr id="29" name="Рисунок 28">
            <a:extLst>
              <a:ext uri="{FF2B5EF4-FFF2-40B4-BE49-F238E27FC236}">
                <a16:creationId xmlns:a16="http://schemas.microsoft.com/office/drawing/2014/main" id="{C6878695-27BF-1ED6-E298-A869CB1EA47B}"/>
              </a:ext>
            </a:extLst>
          </p:cNvPr>
          <p:cNvPicPr>
            <a:picLocks noChangeAspect="1"/>
          </p:cNvPicPr>
          <p:nvPr/>
        </p:nvPicPr>
        <p:blipFill>
          <a:blip r:embed="rId4"/>
          <a:stretch>
            <a:fillRect/>
          </a:stretch>
        </p:blipFill>
        <p:spPr>
          <a:xfrm>
            <a:off x="2281070" y="727555"/>
            <a:ext cx="14556740" cy="454898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Interview : </a:t>
            </a:r>
            <a:endParaRPr lang="ru-KZ" sz="1800" dirty="0">
              <a:solidFill>
                <a:schemeClr val="bg1"/>
              </a:solidFill>
            </a:endParaRPr>
          </a:p>
        </p:txBody>
      </p:sp>
      <p:sp>
        <p:nvSpPr>
          <p:cNvPr id="9" name="Прямоугольник с двумя скругленными соседними углами 8">
            <a:extLst>
              <a:ext uri="{FF2B5EF4-FFF2-40B4-BE49-F238E27FC236}">
                <a16:creationId xmlns:a16="http://schemas.microsoft.com/office/drawing/2014/main" id="{655B3506-FB03-8938-9D03-D883E6F5751F}"/>
              </a:ext>
            </a:extLst>
          </p:cNvPr>
          <p:cNvSpPr/>
          <p:nvPr/>
        </p:nvSpPr>
        <p:spPr>
          <a:xfrm>
            <a:off x="40643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8" name="Овал 7">
            <a:extLst>
              <a:ext uri="{FF2B5EF4-FFF2-40B4-BE49-F238E27FC236}">
                <a16:creationId xmlns:a16="http://schemas.microsoft.com/office/drawing/2014/main" id="{3BC4D284-1A61-5B46-C334-2672CB16EC9C}"/>
              </a:ext>
            </a:extLst>
          </p:cNvPr>
          <p:cNvSpPr/>
          <p:nvPr/>
        </p:nvSpPr>
        <p:spPr>
          <a:xfrm>
            <a:off x="59608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0" name="Прямоугольник с двумя скругленными соседними углами 9">
            <a:extLst>
              <a:ext uri="{FF2B5EF4-FFF2-40B4-BE49-F238E27FC236}">
                <a16:creationId xmlns:a16="http://schemas.microsoft.com/office/drawing/2014/main" id="{FACC9D3E-3E52-0E30-7359-0ED3DA7652B1}"/>
              </a:ext>
            </a:extLst>
          </p:cNvPr>
          <p:cNvSpPr/>
          <p:nvPr/>
        </p:nvSpPr>
        <p:spPr>
          <a:xfrm>
            <a:off x="192751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1" name="Овал 10">
            <a:extLst>
              <a:ext uri="{FF2B5EF4-FFF2-40B4-BE49-F238E27FC236}">
                <a16:creationId xmlns:a16="http://schemas.microsoft.com/office/drawing/2014/main" id="{3FD345AD-924B-9CC7-844F-548AEACDB1DC}"/>
              </a:ext>
            </a:extLst>
          </p:cNvPr>
          <p:cNvSpPr/>
          <p:nvPr/>
        </p:nvSpPr>
        <p:spPr>
          <a:xfrm>
            <a:off x="211716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 name="Овал 1">
            <a:extLst>
              <a:ext uri="{FF2B5EF4-FFF2-40B4-BE49-F238E27FC236}">
                <a16:creationId xmlns:a16="http://schemas.microsoft.com/office/drawing/2014/main" id="{1BED75A0-0398-327E-E912-9EBBDE35B047}"/>
              </a:ext>
            </a:extLst>
          </p:cNvPr>
          <p:cNvSpPr/>
          <p:nvPr/>
        </p:nvSpPr>
        <p:spPr>
          <a:xfrm>
            <a:off x="128384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 name="Прямоугольник с двумя скругленными соседними углами 2">
            <a:extLst>
              <a:ext uri="{FF2B5EF4-FFF2-40B4-BE49-F238E27FC236}">
                <a16:creationId xmlns:a16="http://schemas.microsoft.com/office/drawing/2014/main" id="{96618FA1-99E9-8287-5953-3F09D06B5FB3}"/>
              </a:ext>
            </a:extLst>
          </p:cNvPr>
          <p:cNvSpPr/>
          <p:nvPr/>
        </p:nvSpPr>
        <p:spPr>
          <a:xfrm>
            <a:off x="106720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 name="Овал 3">
            <a:extLst>
              <a:ext uri="{FF2B5EF4-FFF2-40B4-BE49-F238E27FC236}">
                <a16:creationId xmlns:a16="http://schemas.microsoft.com/office/drawing/2014/main" id="{FFECFA90-B4E2-AF92-7996-5F3121309318}"/>
              </a:ext>
            </a:extLst>
          </p:cNvPr>
          <p:cNvSpPr/>
          <p:nvPr/>
        </p:nvSpPr>
        <p:spPr>
          <a:xfrm>
            <a:off x="5090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 name="Прямоугольник с двумя скругленными соседними углами 4">
            <a:extLst>
              <a:ext uri="{FF2B5EF4-FFF2-40B4-BE49-F238E27FC236}">
                <a16:creationId xmlns:a16="http://schemas.microsoft.com/office/drawing/2014/main" id="{8B444D58-2410-D328-79AC-A2134BA8A459}"/>
              </a:ext>
            </a:extLst>
          </p:cNvPr>
          <p:cNvSpPr/>
          <p:nvPr/>
        </p:nvSpPr>
        <p:spPr>
          <a:xfrm>
            <a:off x="-227088"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6" name="Овал 5">
            <a:extLst>
              <a:ext uri="{FF2B5EF4-FFF2-40B4-BE49-F238E27FC236}">
                <a16:creationId xmlns:a16="http://schemas.microsoft.com/office/drawing/2014/main" id="{E58F8566-FE3E-B3F1-9723-46F2EBF22695}"/>
              </a:ext>
            </a:extLst>
          </p:cNvPr>
          <p:cNvSpPr/>
          <p:nvPr/>
        </p:nvSpPr>
        <p:spPr>
          <a:xfrm>
            <a:off x="276704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7" name="Прямоугольник с двумя скругленными соседними углами 6">
            <a:extLst>
              <a:ext uri="{FF2B5EF4-FFF2-40B4-BE49-F238E27FC236}">
                <a16:creationId xmlns:a16="http://schemas.microsoft.com/office/drawing/2014/main" id="{AB7644E7-48A3-7F68-8789-C4334D4CE4F9}"/>
              </a:ext>
            </a:extLst>
          </p:cNvPr>
          <p:cNvSpPr/>
          <p:nvPr/>
        </p:nvSpPr>
        <p:spPr>
          <a:xfrm>
            <a:off x="255694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4" name="Прямоугольник с двумя скругленными соседними углами 13">
            <a:extLst>
              <a:ext uri="{FF2B5EF4-FFF2-40B4-BE49-F238E27FC236}">
                <a16:creationId xmlns:a16="http://schemas.microsoft.com/office/drawing/2014/main" id="{DC571382-F404-A0FB-FF0A-39FA427E5C06}"/>
              </a:ext>
            </a:extLst>
          </p:cNvPr>
          <p:cNvSpPr/>
          <p:nvPr/>
        </p:nvSpPr>
        <p:spPr>
          <a:xfrm>
            <a:off x="372789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5" name="Овал 14">
            <a:extLst>
              <a:ext uri="{FF2B5EF4-FFF2-40B4-BE49-F238E27FC236}">
                <a16:creationId xmlns:a16="http://schemas.microsoft.com/office/drawing/2014/main" id="{A31CE185-B41D-19FA-9447-007800D6DDA5}"/>
              </a:ext>
            </a:extLst>
          </p:cNvPr>
          <p:cNvSpPr/>
          <p:nvPr/>
        </p:nvSpPr>
        <p:spPr>
          <a:xfrm>
            <a:off x="391754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8" name="Прямоугольник с двумя скругленными соседними углами 17">
            <a:extLst>
              <a:ext uri="{FF2B5EF4-FFF2-40B4-BE49-F238E27FC236}">
                <a16:creationId xmlns:a16="http://schemas.microsoft.com/office/drawing/2014/main" id="{EC9C822A-6E16-D691-1A53-AFBD256DAF18}"/>
              </a:ext>
            </a:extLst>
          </p:cNvPr>
          <p:cNvSpPr/>
          <p:nvPr/>
        </p:nvSpPr>
        <p:spPr>
          <a:xfrm>
            <a:off x="524897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9" name="Овал 18">
            <a:extLst>
              <a:ext uri="{FF2B5EF4-FFF2-40B4-BE49-F238E27FC236}">
                <a16:creationId xmlns:a16="http://schemas.microsoft.com/office/drawing/2014/main" id="{B8328941-66D7-AEB8-07B5-4FFAD3349C6C}"/>
              </a:ext>
            </a:extLst>
          </p:cNvPr>
          <p:cNvSpPr/>
          <p:nvPr/>
        </p:nvSpPr>
        <p:spPr>
          <a:xfrm>
            <a:off x="543862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0" name="Овал 19">
            <a:extLst>
              <a:ext uri="{FF2B5EF4-FFF2-40B4-BE49-F238E27FC236}">
                <a16:creationId xmlns:a16="http://schemas.microsoft.com/office/drawing/2014/main" id="{E57EB736-9304-BCF0-B4B4-954774830173}"/>
              </a:ext>
            </a:extLst>
          </p:cNvPr>
          <p:cNvSpPr/>
          <p:nvPr/>
        </p:nvSpPr>
        <p:spPr>
          <a:xfrm>
            <a:off x="460530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1" name="Прямоугольник с двумя скругленными соседними углами 20">
            <a:extLst>
              <a:ext uri="{FF2B5EF4-FFF2-40B4-BE49-F238E27FC236}">
                <a16:creationId xmlns:a16="http://schemas.microsoft.com/office/drawing/2014/main" id="{79702C17-D3F7-F463-34DA-CBE4246CA0C9}"/>
              </a:ext>
            </a:extLst>
          </p:cNvPr>
          <p:cNvSpPr/>
          <p:nvPr/>
        </p:nvSpPr>
        <p:spPr>
          <a:xfrm>
            <a:off x="438866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Овал 21">
            <a:extLst>
              <a:ext uri="{FF2B5EF4-FFF2-40B4-BE49-F238E27FC236}">
                <a16:creationId xmlns:a16="http://schemas.microsoft.com/office/drawing/2014/main" id="{0BC5FF78-73DB-FDB1-F837-C8CCC3FAA378}"/>
              </a:ext>
            </a:extLst>
          </p:cNvPr>
          <p:cNvSpPr/>
          <p:nvPr/>
        </p:nvSpPr>
        <p:spPr>
          <a:xfrm>
            <a:off x="337236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3" name="Прямоугольник с двумя скругленными соседними углами 22">
            <a:extLst>
              <a:ext uri="{FF2B5EF4-FFF2-40B4-BE49-F238E27FC236}">
                <a16:creationId xmlns:a16="http://schemas.microsoft.com/office/drawing/2014/main" id="{59BB16A7-19FE-BBD7-0E93-B6E67829A028}"/>
              </a:ext>
            </a:extLst>
          </p:cNvPr>
          <p:cNvSpPr/>
          <p:nvPr/>
        </p:nvSpPr>
        <p:spPr>
          <a:xfrm>
            <a:off x="3094372"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4" name="Овал 23">
            <a:extLst>
              <a:ext uri="{FF2B5EF4-FFF2-40B4-BE49-F238E27FC236}">
                <a16:creationId xmlns:a16="http://schemas.microsoft.com/office/drawing/2014/main" id="{71AAAB00-C1B4-1F18-A1C4-28230FC15BC6}"/>
              </a:ext>
            </a:extLst>
          </p:cNvPr>
          <p:cNvSpPr/>
          <p:nvPr/>
        </p:nvSpPr>
        <p:spPr>
          <a:xfrm>
            <a:off x="608850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8" name="Прямоугольник с двумя скругленными соседними углами 27">
            <a:extLst>
              <a:ext uri="{FF2B5EF4-FFF2-40B4-BE49-F238E27FC236}">
                <a16:creationId xmlns:a16="http://schemas.microsoft.com/office/drawing/2014/main" id="{57B0537A-18E0-37FA-17A4-11BB535E7282}"/>
              </a:ext>
            </a:extLst>
          </p:cNvPr>
          <p:cNvSpPr/>
          <p:nvPr/>
        </p:nvSpPr>
        <p:spPr>
          <a:xfrm>
            <a:off x="587840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0" name="TextBox 49">
            <a:extLst>
              <a:ext uri="{FF2B5EF4-FFF2-40B4-BE49-F238E27FC236}">
                <a16:creationId xmlns:a16="http://schemas.microsoft.com/office/drawing/2014/main" id="{DFD24185-1353-2087-DE70-E21223938365}"/>
              </a:ext>
            </a:extLst>
          </p:cNvPr>
          <p:cNvSpPr txBox="1"/>
          <p:nvPr/>
        </p:nvSpPr>
        <p:spPr>
          <a:xfrm>
            <a:off x="254888" y="1011595"/>
            <a:ext cx="5832254" cy="1169551"/>
          </a:xfrm>
          <a:prstGeom prst="rect">
            <a:avLst/>
          </a:prstGeom>
          <a:noFill/>
          <a:ln w="25400" cap="rnd">
            <a:solidFill>
              <a:schemeClr val="tx1"/>
            </a:solidFill>
          </a:ln>
        </p:spPr>
        <p:txBody>
          <a:bodyPr wrap="square">
            <a:spAutoFit/>
          </a:bodyPr>
          <a:lstStyle/>
          <a:p>
            <a:r>
              <a:rPr lang="en" dirty="0">
                <a:effectLst/>
              </a:rPr>
              <a:t>I think it's worth starting with the source of the problems... I conducted several 30-minute interviews with random people at the university to identify exactly where the courier robot could be integrated, but during this task, very urgent problems were identified. And this courier was chosen by us to solve this problem...</a:t>
            </a:r>
            <a:endParaRPr lang="ru-KZ" dirty="0"/>
          </a:p>
        </p:txBody>
      </p:sp>
    </p:spTree>
    <p:extLst>
      <p:ext uri="{BB962C8B-B14F-4D97-AF65-F5344CB8AC3E}">
        <p14:creationId xmlns:p14="http://schemas.microsoft.com/office/powerpoint/2010/main" val="370392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2332</Words>
  <Application>Microsoft Macintosh PowerPoint</Application>
  <PresentationFormat>Экран (16:9)</PresentationFormat>
  <Paragraphs>385</Paragraphs>
  <Slides>48</Slides>
  <Notes>47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48</vt:i4>
      </vt:variant>
    </vt:vector>
  </HeadingPairs>
  <TitlesOfParts>
    <vt:vector size="54"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8</cp:revision>
  <dcterms:modified xsi:type="dcterms:W3CDTF">2024-12-26T19:22:57Z</dcterms:modified>
</cp:coreProperties>
</file>